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sldIdLst>
    <p:sldId id="256" r:id="rId2"/>
    <p:sldId id="314" r:id="rId3"/>
    <p:sldId id="330" r:id="rId4"/>
    <p:sldId id="332" r:id="rId5"/>
    <p:sldId id="407" r:id="rId6"/>
    <p:sldId id="372" r:id="rId7"/>
    <p:sldId id="403" r:id="rId8"/>
    <p:sldId id="376" r:id="rId9"/>
    <p:sldId id="329" r:id="rId10"/>
    <p:sldId id="374" r:id="rId11"/>
    <p:sldId id="375" r:id="rId12"/>
    <p:sldId id="393" r:id="rId13"/>
    <p:sldId id="404" r:id="rId14"/>
    <p:sldId id="402" r:id="rId15"/>
    <p:sldId id="408" r:id="rId16"/>
    <p:sldId id="409" r:id="rId17"/>
    <p:sldId id="406" r:id="rId18"/>
    <p:sldId id="318" r:id="rId19"/>
    <p:sldId id="33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991"/>
    <a:srgbClr val="9F0C10"/>
    <a:srgbClr val="E31B85"/>
    <a:srgbClr val="444444"/>
    <a:srgbClr val="365B46"/>
    <a:srgbClr val="5D2F5D"/>
    <a:srgbClr val="72B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22433-6FA1-4E1C-A583-DBC5CF15C3D5}" v="918" dt="2018-10-01T08:09:43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79" autoAdjust="0"/>
  </p:normalViewPr>
  <p:slideViewPr>
    <p:cSldViewPr>
      <p:cViewPr varScale="1">
        <p:scale>
          <a:sx n="79" d="100"/>
          <a:sy n="79" d="100"/>
        </p:scale>
        <p:origin x="1734" y="96"/>
      </p:cViewPr>
      <p:guideLst>
        <p:guide orient="horz" pos="48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wais Khan" userId="37c15a22-ab4b-4f12-a66d-08b45dff8b4a" providerId="ADAL" clId="{9AC22433-6FA1-4E1C-A583-DBC5CF15C3D5}"/>
    <pc:docChg chg="undo custSel addSld delSld modSld sldOrd">
      <pc:chgData name="Auwais Khan" userId="37c15a22-ab4b-4f12-a66d-08b45dff8b4a" providerId="ADAL" clId="{9AC22433-6FA1-4E1C-A583-DBC5CF15C3D5}" dt="2018-10-01T08:09:43.872" v="917" actId="20577"/>
      <pc:docMkLst>
        <pc:docMk/>
      </pc:docMkLst>
      <pc:sldChg chg="modSp">
        <pc:chgData name="Auwais Khan" userId="37c15a22-ab4b-4f12-a66d-08b45dff8b4a" providerId="ADAL" clId="{9AC22433-6FA1-4E1C-A583-DBC5CF15C3D5}" dt="2018-10-01T07:57:31.469" v="53" actId="20577"/>
        <pc:sldMkLst>
          <pc:docMk/>
          <pc:sldMk cId="3974205787" sldId="256"/>
        </pc:sldMkLst>
        <pc:spChg chg="mod">
          <ac:chgData name="Auwais Khan" userId="37c15a22-ab4b-4f12-a66d-08b45dff8b4a" providerId="ADAL" clId="{9AC22433-6FA1-4E1C-A583-DBC5CF15C3D5}" dt="2018-10-01T07:57:31.469" v="53" actId="20577"/>
          <ac:spMkLst>
            <pc:docMk/>
            <pc:sldMk cId="3974205787" sldId="256"/>
            <ac:spMk id="9" creationId="{00000000-0000-0000-0000-000000000000}"/>
          </ac:spMkLst>
        </pc:spChg>
      </pc:sldChg>
      <pc:sldChg chg="modSp">
        <pc:chgData name="Auwais Khan" userId="37c15a22-ab4b-4f12-a66d-08b45dff8b4a" providerId="ADAL" clId="{9AC22433-6FA1-4E1C-A583-DBC5CF15C3D5}" dt="2018-10-01T07:57:46.885" v="71" actId="20577"/>
        <pc:sldMkLst>
          <pc:docMk/>
          <pc:sldMk cId="3682733196" sldId="314"/>
        </pc:sldMkLst>
        <pc:spChg chg="mod">
          <ac:chgData name="Auwais Khan" userId="37c15a22-ab4b-4f12-a66d-08b45dff8b4a" providerId="ADAL" clId="{9AC22433-6FA1-4E1C-A583-DBC5CF15C3D5}" dt="2018-10-01T07:57:46.885" v="71" actId="20577"/>
          <ac:spMkLst>
            <pc:docMk/>
            <pc:sldMk cId="3682733196" sldId="314"/>
            <ac:spMk id="7" creationId="{00000000-0000-0000-0000-000000000000}"/>
          </ac:spMkLst>
        </pc:spChg>
        <pc:spChg chg="mod">
          <ac:chgData name="Auwais Khan" userId="37c15a22-ab4b-4f12-a66d-08b45dff8b4a" providerId="ADAL" clId="{9AC22433-6FA1-4E1C-A583-DBC5CF15C3D5}" dt="2018-10-01T07:57:40.937" v="64" actId="20577"/>
          <ac:spMkLst>
            <pc:docMk/>
            <pc:sldMk cId="3682733196" sldId="314"/>
            <ac:spMk id="8" creationId="{00000000-0000-0000-0000-000000000000}"/>
          </ac:spMkLst>
        </pc:spChg>
      </pc:sldChg>
      <pc:sldChg chg="modSp">
        <pc:chgData name="Auwais Khan" userId="37c15a22-ab4b-4f12-a66d-08b45dff8b4a" providerId="ADAL" clId="{9AC22433-6FA1-4E1C-A583-DBC5CF15C3D5}" dt="2018-10-01T08:05:03.597" v="329" actId="20577"/>
        <pc:sldMkLst>
          <pc:docMk/>
          <pc:sldMk cId="3086434281" sldId="318"/>
        </pc:sldMkLst>
        <pc:spChg chg="mod">
          <ac:chgData name="Auwais Khan" userId="37c15a22-ab4b-4f12-a66d-08b45dff8b4a" providerId="ADAL" clId="{9AC22433-6FA1-4E1C-A583-DBC5CF15C3D5}" dt="2018-10-01T08:05:03.597" v="329" actId="20577"/>
          <ac:spMkLst>
            <pc:docMk/>
            <pc:sldMk cId="3086434281" sldId="318"/>
            <ac:spMk id="7" creationId="{00000000-0000-0000-0000-000000000000}"/>
          </ac:spMkLst>
        </pc:spChg>
      </pc:sldChg>
      <pc:sldChg chg="modSp">
        <pc:chgData name="Auwais Khan" userId="37c15a22-ab4b-4f12-a66d-08b45dff8b4a" providerId="ADAL" clId="{9AC22433-6FA1-4E1C-A583-DBC5CF15C3D5}" dt="2018-10-01T08:02:31.048" v="293" actId="5793"/>
        <pc:sldMkLst>
          <pc:docMk/>
          <pc:sldMk cId="2591992773" sldId="330"/>
        </pc:sldMkLst>
        <pc:spChg chg="mod">
          <ac:chgData name="Auwais Khan" userId="37c15a22-ab4b-4f12-a66d-08b45dff8b4a" providerId="ADAL" clId="{9AC22433-6FA1-4E1C-A583-DBC5CF15C3D5}" dt="2018-10-01T07:58:44.494" v="76" actId="20577"/>
          <ac:spMkLst>
            <pc:docMk/>
            <pc:sldMk cId="2591992773" sldId="330"/>
            <ac:spMk id="4" creationId="{00000000-0000-0000-0000-000000000000}"/>
          </ac:spMkLst>
        </pc:spChg>
        <pc:spChg chg="mod">
          <ac:chgData name="Auwais Khan" userId="37c15a22-ab4b-4f12-a66d-08b45dff8b4a" providerId="ADAL" clId="{9AC22433-6FA1-4E1C-A583-DBC5CF15C3D5}" dt="2018-10-01T08:02:31.048" v="293" actId="5793"/>
          <ac:spMkLst>
            <pc:docMk/>
            <pc:sldMk cId="2591992773" sldId="330"/>
            <ac:spMk id="10" creationId="{00000000-0000-0000-0000-000000000000}"/>
          </ac:spMkLst>
        </pc:spChg>
      </pc:sldChg>
      <pc:sldChg chg="modSp">
        <pc:chgData name="Auwais Khan" userId="37c15a22-ab4b-4f12-a66d-08b45dff8b4a" providerId="ADAL" clId="{9AC22433-6FA1-4E1C-A583-DBC5CF15C3D5}" dt="2018-10-01T08:03:04.485" v="297" actId="27636"/>
        <pc:sldMkLst>
          <pc:docMk/>
          <pc:sldMk cId="469448069" sldId="332"/>
        </pc:sldMkLst>
        <pc:spChg chg="mod">
          <ac:chgData name="Auwais Khan" userId="37c15a22-ab4b-4f12-a66d-08b45dff8b4a" providerId="ADAL" clId="{9AC22433-6FA1-4E1C-A583-DBC5CF15C3D5}" dt="2018-10-01T08:03:04.485" v="297" actId="27636"/>
          <ac:spMkLst>
            <pc:docMk/>
            <pc:sldMk cId="469448069" sldId="332"/>
            <ac:spMk id="10" creationId="{00000000-0000-0000-0000-000000000000}"/>
          </ac:spMkLst>
        </pc:spChg>
      </pc:sldChg>
      <pc:sldChg chg="del">
        <pc:chgData name="Auwais Khan" userId="37c15a22-ab4b-4f12-a66d-08b45dff8b4a" providerId="ADAL" clId="{9AC22433-6FA1-4E1C-A583-DBC5CF15C3D5}" dt="2018-10-01T08:03:51.850" v="305" actId="2696"/>
        <pc:sldMkLst>
          <pc:docMk/>
          <pc:sldMk cId="1266289229" sldId="370"/>
        </pc:sldMkLst>
      </pc:sldChg>
      <pc:sldChg chg="del">
        <pc:chgData name="Auwais Khan" userId="37c15a22-ab4b-4f12-a66d-08b45dff8b4a" providerId="ADAL" clId="{9AC22433-6FA1-4E1C-A583-DBC5CF15C3D5}" dt="2018-10-01T08:04:20.691" v="311" actId="2696"/>
        <pc:sldMkLst>
          <pc:docMk/>
          <pc:sldMk cId="929631379" sldId="371"/>
        </pc:sldMkLst>
      </pc:sldChg>
      <pc:sldChg chg="del">
        <pc:chgData name="Auwais Khan" userId="37c15a22-ab4b-4f12-a66d-08b45dff8b4a" providerId="ADAL" clId="{9AC22433-6FA1-4E1C-A583-DBC5CF15C3D5}" dt="2018-10-01T08:04:31.352" v="313" actId="2696"/>
        <pc:sldMkLst>
          <pc:docMk/>
          <pc:sldMk cId="3342022322" sldId="382"/>
        </pc:sldMkLst>
      </pc:sldChg>
      <pc:sldChg chg="ord">
        <pc:chgData name="Auwais Khan" userId="37c15a22-ab4b-4f12-a66d-08b45dff8b4a" providerId="ADAL" clId="{9AC22433-6FA1-4E1C-A583-DBC5CF15C3D5}" dt="2018-10-01T08:04:24.134" v="312"/>
        <pc:sldMkLst>
          <pc:docMk/>
          <pc:sldMk cId="1681314199" sldId="393"/>
        </pc:sldMkLst>
      </pc:sldChg>
      <pc:sldChg chg="del">
        <pc:chgData name="Auwais Khan" userId="37c15a22-ab4b-4f12-a66d-08b45dff8b4a" providerId="ADAL" clId="{9AC22433-6FA1-4E1C-A583-DBC5CF15C3D5}" dt="2018-10-01T08:04:03.495" v="307" actId="2696"/>
        <pc:sldMkLst>
          <pc:docMk/>
          <pc:sldMk cId="904748259" sldId="394"/>
        </pc:sldMkLst>
      </pc:sldChg>
      <pc:sldChg chg="del">
        <pc:chgData name="Auwais Khan" userId="37c15a22-ab4b-4f12-a66d-08b45dff8b4a" providerId="ADAL" clId="{9AC22433-6FA1-4E1C-A583-DBC5CF15C3D5}" dt="2018-10-01T08:04:01.655" v="306" actId="2696"/>
        <pc:sldMkLst>
          <pc:docMk/>
          <pc:sldMk cId="355447951" sldId="397"/>
        </pc:sldMkLst>
      </pc:sldChg>
      <pc:sldChg chg="del">
        <pc:chgData name="Auwais Khan" userId="37c15a22-ab4b-4f12-a66d-08b45dff8b4a" providerId="ADAL" clId="{9AC22433-6FA1-4E1C-A583-DBC5CF15C3D5}" dt="2018-10-01T08:04:06.110" v="309" actId="2696"/>
        <pc:sldMkLst>
          <pc:docMk/>
          <pc:sldMk cId="2861493124" sldId="398"/>
        </pc:sldMkLst>
      </pc:sldChg>
      <pc:sldChg chg="del">
        <pc:chgData name="Auwais Khan" userId="37c15a22-ab4b-4f12-a66d-08b45dff8b4a" providerId="ADAL" clId="{9AC22433-6FA1-4E1C-A583-DBC5CF15C3D5}" dt="2018-10-01T08:04:04.703" v="308" actId="2696"/>
        <pc:sldMkLst>
          <pc:docMk/>
          <pc:sldMk cId="351274704" sldId="399"/>
        </pc:sldMkLst>
      </pc:sldChg>
      <pc:sldChg chg="ord">
        <pc:chgData name="Auwais Khan" userId="37c15a22-ab4b-4f12-a66d-08b45dff8b4a" providerId="ADAL" clId="{9AC22433-6FA1-4E1C-A583-DBC5CF15C3D5}" dt="2018-10-01T08:04:14.572" v="310"/>
        <pc:sldMkLst>
          <pc:docMk/>
          <pc:sldMk cId="3655011928" sldId="403"/>
        </pc:sldMkLst>
      </pc:sldChg>
      <pc:sldChg chg="del">
        <pc:chgData name="Auwais Khan" userId="37c15a22-ab4b-4f12-a66d-08b45dff8b4a" providerId="ADAL" clId="{9AC22433-6FA1-4E1C-A583-DBC5CF15C3D5}" dt="2018-10-01T08:04:35.288" v="314" actId="2696"/>
        <pc:sldMkLst>
          <pc:docMk/>
          <pc:sldMk cId="2207910168" sldId="405"/>
        </pc:sldMkLst>
      </pc:sldChg>
      <pc:sldChg chg="addSp delSp modSp add">
        <pc:chgData name="Auwais Khan" userId="37c15a22-ab4b-4f12-a66d-08b45dff8b4a" providerId="ADAL" clId="{9AC22433-6FA1-4E1C-A583-DBC5CF15C3D5}" dt="2018-10-01T08:03:30.847" v="304" actId="20577"/>
        <pc:sldMkLst>
          <pc:docMk/>
          <pc:sldMk cId="3961594614" sldId="407"/>
        </pc:sldMkLst>
        <pc:spChg chg="del">
          <ac:chgData name="Auwais Khan" userId="37c15a22-ab4b-4f12-a66d-08b45dff8b4a" providerId="ADAL" clId="{9AC22433-6FA1-4E1C-A583-DBC5CF15C3D5}" dt="2018-10-01T08:03:21.757" v="302" actId="478"/>
          <ac:spMkLst>
            <pc:docMk/>
            <pc:sldMk cId="3961594614" sldId="407"/>
            <ac:spMk id="2" creationId="{99562C10-E4C2-47C9-8C84-1004B9F0342D}"/>
          </ac:spMkLst>
        </pc:spChg>
        <pc:spChg chg="mod">
          <ac:chgData name="Auwais Khan" userId="37c15a22-ab4b-4f12-a66d-08b45dff8b4a" providerId="ADAL" clId="{9AC22433-6FA1-4E1C-A583-DBC5CF15C3D5}" dt="2018-10-01T08:03:11.691" v="300" actId="27636"/>
          <ac:spMkLst>
            <pc:docMk/>
            <pc:sldMk cId="3961594614" sldId="407"/>
            <ac:spMk id="3" creationId="{014C59AE-E133-4FA9-885B-E0A9BDF1DD88}"/>
          </ac:spMkLst>
        </pc:spChg>
        <pc:spChg chg="add mod">
          <ac:chgData name="Auwais Khan" userId="37c15a22-ab4b-4f12-a66d-08b45dff8b4a" providerId="ADAL" clId="{9AC22433-6FA1-4E1C-A583-DBC5CF15C3D5}" dt="2018-10-01T08:03:30.847" v="304" actId="20577"/>
          <ac:spMkLst>
            <pc:docMk/>
            <pc:sldMk cId="3961594614" sldId="407"/>
            <ac:spMk id="4" creationId="{1860EA0A-5B6D-4315-A407-F3BB0DBD1743}"/>
          </ac:spMkLst>
        </pc:spChg>
        <pc:cxnChg chg="add">
          <ac:chgData name="Auwais Khan" userId="37c15a22-ab4b-4f12-a66d-08b45dff8b4a" providerId="ADAL" clId="{9AC22433-6FA1-4E1C-A583-DBC5CF15C3D5}" dt="2018-10-01T08:03:27.331" v="303"/>
          <ac:cxnSpMkLst>
            <pc:docMk/>
            <pc:sldMk cId="3961594614" sldId="407"/>
            <ac:cxnSpMk id="5" creationId="{BE61B267-CEA9-4B97-995A-3EDF89E33521}"/>
          </ac:cxnSpMkLst>
        </pc:cxnChg>
      </pc:sldChg>
      <pc:sldChg chg="modSp add">
        <pc:chgData name="Auwais Khan" userId="37c15a22-ab4b-4f12-a66d-08b45dff8b4a" providerId="ADAL" clId="{9AC22433-6FA1-4E1C-A583-DBC5CF15C3D5}" dt="2018-10-01T08:07:46.361" v="653"/>
        <pc:sldMkLst>
          <pc:docMk/>
          <pc:sldMk cId="2734065192" sldId="408"/>
        </pc:sldMkLst>
        <pc:spChg chg="mod">
          <ac:chgData name="Auwais Khan" userId="37c15a22-ab4b-4f12-a66d-08b45dff8b4a" providerId="ADAL" clId="{9AC22433-6FA1-4E1C-A583-DBC5CF15C3D5}" dt="2018-10-01T08:05:25.640" v="349" actId="20577"/>
          <ac:spMkLst>
            <pc:docMk/>
            <pc:sldMk cId="2734065192" sldId="408"/>
            <ac:spMk id="2" creationId="{10760839-9088-48D6-9D88-7C3B6485ED02}"/>
          </ac:spMkLst>
        </pc:spChg>
        <pc:spChg chg="mod">
          <ac:chgData name="Auwais Khan" userId="37c15a22-ab4b-4f12-a66d-08b45dff8b4a" providerId="ADAL" clId="{9AC22433-6FA1-4E1C-A583-DBC5CF15C3D5}" dt="2018-10-01T08:07:46.361" v="653"/>
          <ac:spMkLst>
            <pc:docMk/>
            <pc:sldMk cId="2734065192" sldId="408"/>
            <ac:spMk id="3" creationId="{04073185-C2AC-4445-BF6E-B3B0FA10CAF6}"/>
          </ac:spMkLst>
        </pc:spChg>
      </pc:sldChg>
      <pc:sldChg chg="modSp add">
        <pc:chgData name="Auwais Khan" userId="37c15a22-ab4b-4f12-a66d-08b45dff8b4a" providerId="ADAL" clId="{9AC22433-6FA1-4E1C-A583-DBC5CF15C3D5}" dt="2018-10-01T08:09:43.872" v="917" actId="20577"/>
        <pc:sldMkLst>
          <pc:docMk/>
          <pc:sldMk cId="847019363" sldId="409"/>
        </pc:sldMkLst>
        <pc:spChg chg="mod">
          <ac:chgData name="Auwais Khan" userId="37c15a22-ab4b-4f12-a66d-08b45dff8b4a" providerId="ADAL" clId="{9AC22433-6FA1-4E1C-A583-DBC5CF15C3D5}" dt="2018-10-01T08:08:08.248" v="672" actId="20577"/>
          <ac:spMkLst>
            <pc:docMk/>
            <pc:sldMk cId="847019363" sldId="409"/>
            <ac:spMk id="2" creationId="{DE08BB43-1D26-49AF-94BF-A0E6273A4368}"/>
          </ac:spMkLst>
        </pc:spChg>
        <pc:spChg chg="mod">
          <ac:chgData name="Auwais Khan" userId="37c15a22-ab4b-4f12-a66d-08b45dff8b4a" providerId="ADAL" clId="{9AC22433-6FA1-4E1C-A583-DBC5CF15C3D5}" dt="2018-10-01T08:09:43.872" v="917" actId="20577"/>
          <ac:spMkLst>
            <pc:docMk/>
            <pc:sldMk cId="847019363" sldId="409"/>
            <ac:spMk id="3" creationId="{02BEF8DE-252C-4BEB-92BD-7FEA70FC08B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D2E54-9AB0-435E-8E56-40E630100C2F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E1CB-F4CB-43AB-8AA0-D58C90F3A58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74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814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3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16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343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054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7E1CB-F4CB-43AB-8AA0-D58C90F3A5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15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673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95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67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08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32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359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4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05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760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71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1713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0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592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004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26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091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048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038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637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408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674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389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377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  <a:solidFill>
            <a:srgbClr val="E31B85"/>
          </a:solidFill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75D37B-86E7-4D70-84C0-C26EA605271D}" type="datetimeFigureOut">
              <a:rPr lang="en-GB" smtClean="0"/>
              <a:t>01/10/2018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-76200"/>
            <a:ext cx="152400" cy="7010400"/>
          </a:xfrm>
          <a:prstGeom prst="rect">
            <a:avLst/>
          </a:prstGeom>
          <a:solidFill>
            <a:srgbClr val="5D2F5D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3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debymike.com.au/html5-periodic-table/" TargetMode="External"/><Relationship Id="rId4" Type="http://schemas.openxmlformats.org/officeDocument/2006/relationships/hyperlink" Target="https://www.w3schools.com/tag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debymike.com.au/html5-periodic-table/" TargetMode="External"/><Relationship Id="rId4" Type="http://schemas.openxmlformats.org/officeDocument/2006/relationships/hyperlink" Target="https://www.w3schools.com/tag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aniuse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eveloper.mozilla.org/en/docs/Web/Guide/HTML/HTML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" TargetMode="External"/><Relationship Id="rId5" Type="http://schemas.openxmlformats.org/officeDocument/2006/relationships/hyperlink" Target="https://www.w3.org/" TargetMode="External"/><Relationship Id="rId4" Type="http://schemas.openxmlformats.org/officeDocument/2006/relationships/hyperlink" Target="https://www.w3schools.com/html/default.asp" TargetMode="External"/><Relationship Id="rId9" Type="http://schemas.openxmlformats.org/officeDocument/2006/relationships/hyperlink" Target="https://www.awwwards.com/websites/html5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atoSal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nuelc@justit.co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TR/html5/introduction.html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09" y="757764"/>
            <a:ext cx="2067792" cy="206163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2819400"/>
            <a:ext cx="7772400" cy="33528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HTML5, CSS3 &amp; JavaScript</a:t>
            </a:r>
          </a:p>
          <a:p>
            <a:pPr marL="0" indent="0" algn="ctr">
              <a:buNone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70-480</a:t>
            </a:r>
          </a:p>
          <a:p>
            <a:pPr marL="0" indent="0" algn="ctr">
              <a:buNone/>
            </a:pP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Certification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205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 New Semantic Elements </a:t>
            </a:r>
            <a:r>
              <a:rPr lang="en-US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(block elements)</a:t>
            </a:r>
            <a:endParaRPr lang="en-GB" sz="2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006680"/>
            <a:ext cx="7772400" cy="46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10668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4671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8674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0668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Article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34671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Footer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58674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Aside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1066800" y="427961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3467100" y="427961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Figcaption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5867400" y="427961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066800" y="5225907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and Audio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3467100" y="5225907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Canvas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5867400" y="5225907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 and Details</a:t>
            </a:r>
          </a:p>
        </p:txBody>
      </p:sp>
      <p:sp>
        <p:nvSpPr>
          <p:cNvPr id="2" name="Rectangle: Rounded Corners 1">
            <a:hlinkClick r:id="rId4"/>
          </p:cNvPr>
          <p:cNvSpPr/>
          <p:nvPr/>
        </p:nvSpPr>
        <p:spPr>
          <a:xfrm>
            <a:off x="1295400" y="6248400"/>
            <a:ext cx="2590800" cy="457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w3schools HTML tags</a:t>
            </a:r>
          </a:p>
        </p:txBody>
      </p:sp>
      <p:sp>
        <p:nvSpPr>
          <p:cNvPr id="20" name="Rectangle: Rounded Corners 19">
            <a:hlinkClick r:id="rId5"/>
          </p:cNvPr>
          <p:cNvSpPr/>
          <p:nvPr/>
        </p:nvSpPr>
        <p:spPr>
          <a:xfrm>
            <a:off x="5257800" y="6248400"/>
            <a:ext cx="2590800" cy="457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Periodic HTML table</a:t>
            </a:r>
          </a:p>
        </p:txBody>
      </p:sp>
    </p:spTree>
    <p:extLst>
      <p:ext uri="{BB962C8B-B14F-4D97-AF65-F5344CB8AC3E}">
        <p14:creationId xmlns:p14="http://schemas.microsoft.com/office/powerpoint/2010/main" val="2246225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 New Semantic Elements </a:t>
            </a:r>
            <a:r>
              <a:rPr lang="en-US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(inline elements)</a:t>
            </a:r>
            <a:endParaRPr lang="en-GB" sz="2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38983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10668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4671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Meter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8674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0668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34671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58674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hlinkClick r:id="rId4"/>
          </p:cNvPr>
          <p:cNvSpPr/>
          <p:nvPr/>
        </p:nvSpPr>
        <p:spPr>
          <a:xfrm>
            <a:off x="1295400" y="5181600"/>
            <a:ext cx="2590800" cy="457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w3schools HTML tags</a:t>
            </a:r>
          </a:p>
        </p:txBody>
      </p:sp>
      <p:sp>
        <p:nvSpPr>
          <p:cNvPr id="15" name="Rectangle: Rounded Corners 14">
            <a:hlinkClick r:id="rId5"/>
          </p:cNvPr>
          <p:cNvSpPr/>
          <p:nvPr/>
        </p:nvSpPr>
        <p:spPr>
          <a:xfrm>
            <a:off x="5257800" y="5181600"/>
            <a:ext cx="2590800" cy="457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Periodic HTML table</a:t>
            </a:r>
          </a:p>
        </p:txBody>
      </p:sp>
    </p:spTree>
    <p:extLst>
      <p:ext uri="{BB962C8B-B14F-4D97-AF65-F5344CB8AC3E}">
        <p14:creationId xmlns:p14="http://schemas.microsoft.com/office/powerpoint/2010/main" val="409530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Study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r="1666" b="5556"/>
          <a:stretch/>
        </p:blipFill>
        <p:spPr>
          <a:xfrm>
            <a:off x="495229" y="1981200"/>
            <a:ext cx="8153542" cy="40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14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 Strategy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r="1666" b="5556"/>
          <a:stretch/>
        </p:blipFill>
        <p:spPr>
          <a:xfrm>
            <a:off x="1066800" y="2438400"/>
            <a:ext cx="4805855" cy="2362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2057400"/>
            <a:ext cx="5715000" cy="312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6324600" y="2080167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193943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&lt;section&gt;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2800" y="2362200"/>
            <a:ext cx="243840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5029200" y="2667000"/>
            <a:ext cx="0" cy="53180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29200" y="3198801"/>
            <a:ext cx="1524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81800" y="301413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&lt;nav&gt;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00" y="2286000"/>
            <a:ext cx="5257800" cy="2667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6781800" y="23738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&lt;header&gt;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096000" y="2558534"/>
            <a:ext cx="45720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781800" y="3448569"/>
            <a:ext cx="137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	&lt;ul&gt;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1800" y="388300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		&lt;li&gt;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81800" y="431743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			&lt;a&gt;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752600" y="2667000"/>
            <a:ext cx="914400" cy="60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>
            <a:cxnSpLocks/>
          </p:cNvCxnSpPr>
          <p:nvPr/>
        </p:nvCxnSpPr>
        <p:spPr>
          <a:xfrm flipV="1">
            <a:off x="2667000" y="2994567"/>
            <a:ext cx="685800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352800" y="2994567"/>
            <a:ext cx="0" cy="23960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05100" y="54068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&lt;div&gt;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05100" y="579249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&lt;img&gt;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905000" y="4067669"/>
            <a:ext cx="609600" cy="275731"/>
          </a:xfrm>
          <a:prstGeom prst="rect">
            <a:avLst/>
          </a:prstGeom>
          <a:noFill/>
          <a:ln w="38100">
            <a:solidFill>
              <a:srgbClr val="E31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1981200" y="4343400"/>
            <a:ext cx="0" cy="1047232"/>
          </a:xfrm>
          <a:prstGeom prst="straightConnector1">
            <a:avLst/>
          </a:prstGeom>
          <a:ln>
            <a:solidFill>
              <a:srgbClr val="E31B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333500" y="538652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E31B85"/>
                </a:solidFill>
              </a:rPr>
              <a:t>&lt;div&gt;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33500" y="579249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E31B85"/>
                </a:solidFill>
              </a:rPr>
              <a:t>&lt;a&gt;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352801" y="4502103"/>
            <a:ext cx="228600" cy="3147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/>
          <p:cNvCxnSpPr>
            <a:stCxn id="58" idx="3"/>
          </p:cNvCxnSpPr>
          <p:nvPr/>
        </p:nvCxnSpPr>
        <p:spPr>
          <a:xfrm>
            <a:off x="3581401" y="4659485"/>
            <a:ext cx="1066799" cy="2728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48200" y="4686769"/>
            <a:ext cx="0" cy="6997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985923" y="541503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F0"/>
                </a:solidFill>
              </a:rPr>
              <a:t>&lt;div&gt;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85923" y="578436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F0"/>
                </a:solidFill>
              </a:rPr>
              <a:t>&lt;a&gt;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590800" y="4067669"/>
            <a:ext cx="152400" cy="184666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Arrow Connector 68"/>
          <p:cNvCxnSpPr>
            <a:stCxn id="67" idx="2"/>
          </p:cNvCxnSpPr>
          <p:nvPr/>
        </p:nvCxnSpPr>
        <p:spPr>
          <a:xfrm>
            <a:off x="2667000" y="4252335"/>
            <a:ext cx="0" cy="111552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019300" y="539580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&lt;div&gt;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81200" y="579249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&lt;i&gt;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618919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&lt;span&gt;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81800" y="269240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&lt;div&gt;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90601" y="2377066"/>
            <a:ext cx="4952999" cy="24899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943600" y="2851666"/>
            <a:ext cx="60960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91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Editor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76" y="1981200"/>
            <a:ext cx="8095847" cy="40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46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60839-9088-48D6-9D88-7C3B6485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Canvas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73185-C2AC-4445-BF6E-B3B0FA10C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Canvas creates a blank area on the screen via HTML using the &lt;canvas&gt; tag</a:t>
            </a:r>
          </a:p>
          <a:p>
            <a:r>
              <a:rPr lang="en-GB" dirty="0"/>
              <a:t>JavaScript is then used to actually draw the content onto this space</a:t>
            </a:r>
          </a:p>
          <a:p>
            <a:r>
              <a:rPr lang="en-GB" dirty="0"/>
              <a:t>Canvas has several methods that allow for the following –</a:t>
            </a:r>
          </a:p>
          <a:p>
            <a:r>
              <a:rPr lang="en-GB" dirty="0"/>
              <a:t>drawing paths, boxes, circles, text, and adding images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065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BB43-1D26-49AF-94BF-A0E6273A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Canvas in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F8DE-252C-4BEB-92BD-7FEA70FC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will cover the following aspects –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to initialise the Canvas on the HTML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Linking it via JavaScript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correct order for the code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certain lines of code do</a:t>
            </a:r>
          </a:p>
        </p:txBody>
      </p:sp>
    </p:spTree>
    <p:extLst>
      <p:ext uri="{BB962C8B-B14F-4D97-AF65-F5344CB8AC3E}">
        <p14:creationId xmlns:p14="http://schemas.microsoft.com/office/powerpoint/2010/main" val="847019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Resources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cont.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4"/>
          <p:cNvSpPr txBox="1">
            <a:spLocks/>
          </p:cNvSpPr>
          <p:nvPr/>
        </p:nvSpPr>
        <p:spPr>
          <a:xfrm>
            <a:off x="457200" y="2209800"/>
            <a:ext cx="8229600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18288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DBFBE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Relevant HTML5 websites for sample codes, examples and general information.</a:t>
            </a:r>
          </a:p>
          <a:p>
            <a:pPr marL="27432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DBFBE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7432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DBFBE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-18288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DBFBE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: Rounded Corners 10">
            <a:hlinkClick r:id="rId4"/>
          </p:cNvPr>
          <p:cNvSpPr/>
          <p:nvPr/>
        </p:nvSpPr>
        <p:spPr>
          <a:xfrm>
            <a:off x="464049" y="3505200"/>
            <a:ext cx="2438400" cy="838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HTML5 w3schools</a:t>
            </a:r>
          </a:p>
        </p:txBody>
      </p:sp>
      <p:sp>
        <p:nvSpPr>
          <p:cNvPr id="12" name="Rectangle: Rounded Corners 11">
            <a:hlinkClick r:id="rId5"/>
          </p:cNvPr>
          <p:cNvSpPr/>
          <p:nvPr/>
        </p:nvSpPr>
        <p:spPr>
          <a:xfrm>
            <a:off x="3394324" y="3505200"/>
            <a:ext cx="2438400" cy="838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W3C</a:t>
            </a:r>
          </a:p>
        </p:txBody>
      </p:sp>
      <p:sp>
        <p:nvSpPr>
          <p:cNvPr id="13" name="Rectangle: Rounded Corners 12">
            <a:hlinkClick r:id="rId6"/>
          </p:cNvPr>
          <p:cNvSpPr/>
          <p:nvPr/>
        </p:nvSpPr>
        <p:spPr>
          <a:xfrm>
            <a:off x="464049" y="4741333"/>
            <a:ext cx="2438400" cy="838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Stack Overflow</a:t>
            </a:r>
          </a:p>
        </p:txBody>
      </p:sp>
      <p:sp>
        <p:nvSpPr>
          <p:cNvPr id="14" name="Rectangle: Rounded Corners 13">
            <a:hlinkClick r:id="rId7"/>
          </p:cNvPr>
          <p:cNvSpPr/>
          <p:nvPr/>
        </p:nvSpPr>
        <p:spPr>
          <a:xfrm>
            <a:off x="6324599" y="3505200"/>
            <a:ext cx="2438400" cy="838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</a:rPr>
              <a:t>HTML5 MDN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</a:endParaRPr>
          </a:p>
        </p:txBody>
      </p:sp>
      <p:sp>
        <p:nvSpPr>
          <p:cNvPr id="15" name="Rectangle: Rounded Corners 14">
            <a:hlinkClick r:id="rId8"/>
          </p:cNvPr>
          <p:cNvSpPr/>
          <p:nvPr/>
        </p:nvSpPr>
        <p:spPr>
          <a:xfrm>
            <a:off x="3394324" y="4741333"/>
            <a:ext cx="2438400" cy="838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Can I Use</a:t>
            </a:r>
          </a:p>
        </p:txBody>
      </p:sp>
      <p:sp>
        <p:nvSpPr>
          <p:cNvPr id="16" name="Rectangle: Rounded Corners 15">
            <a:hlinkClick r:id="rId9"/>
          </p:cNvPr>
          <p:cNvSpPr/>
          <p:nvPr/>
        </p:nvSpPr>
        <p:spPr>
          <a:xfrm>
            <a:off x="6324599" y="4741333"/>
            <a:ext cx="2438400" cy="838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Awwwards</a:t>
            </a:r>
          </a:p>
        </p:txBody>
      </p:sp>
    </p:spTree>
    <p:extLst>
      <p:ext uri="{BB962C8B-B14F-4D97-AF65-F5344CB8AC3E}">
        <p14:creationId xmlns:p14="http://schemas.microsoft.com/office/powerpoint/2010/main" val="3050107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Files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762000" y="2285999"/>
            <a:ext cx="7620000" cy="2667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my GitHub account and download the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70-480 &gt; day_1.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hlinkClick r:id="rId4"/>
          </p:cNvPr>
          <p:cNvSpPr/>
          <p:nvPr/>
        </p:nvSpPr>
        <p:spPr>
          <a:xfrm>
            <a:off x="2171700" y="5105400"/>
            <a:ext cx="4800600" cy="6858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 Account</a:t>
            </a:r>
          </a:p>
        </p:txBody>
      </p:sp>
    </p:spTree>
    <p:extLst>
      <p:ext uri="{BB962C8B-B14F-4D97-AF65-F5344CB8AC3E}">
        <p14:creationId xmlns:p14="http://schemas.microsoft.com/office/powerpoint/2010/main" val="3086434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2400" b="1" dirty="0"/>
          </a:p>
          <a:p>
            <a:pPr marL="0" indent="0" algn="ctr">
              <a:buNone/>
            </a:pPr>
            <a:r>
              <a:rPr lang="en-GB" sz="4400" b="1" dirty="0"/>
              <a:t>Let’s code</a:t>
            </a:r>
            <a:endParaRPr lang="en-GB" sz="4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8862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 txBox="1">
            <a:spLocks/>
          </p:cNvSpPr>
          <p:nvPr/>
        </p:nvSpPr>
        <p:spPr>
          <a:xfrm>
            <a:off x="457200" y="2636837"/>
            <a:ext cx="8229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Font typeface="Wingdings" pitchFamily="2" charset="2"/>
              <a:buNone/>
            </a:pPr>
            <a:r>
              <a:rPr lang="en-US" sz="4800" dirty="0"/>
              <a:t>Auwais Khan</a:t>
            </a:r>
          </a:p>
          <a:p>
            <a:pPr lvl="1" indent="0" algn="ctr">
              <a:buFont typeface="Wingdings" pitchFamily="2" charset="2"/>
              <a:buNone/>
            </a:pPr>
            <a:endParaRPr lang="en-US" dirty="0"/>
          </a:p>
          <a:p>
            <a:pPr lvl="1" indent="0" algn="ctr">
              <a:buFont typeface="Wingdings" pitchFamily="2" charset="2"/>
              <a:buNone/>
            </a:pPr>
            <a:r>
              <a:rPr lang="en-US" sz="4000" dirty="0">
                <a:solidFill>
                  <a:srgbClr val="E31B85"/>
                </a:solidFill>
              </a:rPr>
              <a:t>Technical</a:t>
            </a:r>
            <a:r>
              <a:rPr lang="en-US" sz="3600" dirty="0">
                <a:solidFill>
                  <a:srgbClr val="E31B85"/>
                </a:solidFill>
              </a:rPr>
              <a:t> Trainer</a:t>
            </a:r>
          </a:p>
          <a:p>
            <a:pPr lvl="1" indent="0" algn="ctr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7" name="Rectangle: Rounded Corners 6">
            <a:hlinkClick r:id="rId4"/>
          </p:cNvPr>
          <p:cNvSpPr/>
          <p:nvPr/>
        </p:nvSpPr>
        <p:spPr>
          <a:xfrm>
            <a:off x="2171700" y="4648200"/>
            <a:ext cx="4800600" cy="6858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auwaisk@justit.co.uk</a:t>
            </a:r>
          </a:p>
        </p:txBody>
      </p:sp>
    </p:spTree>
    <p:extLst>
      <p:ext uri="{BB962C8B-B14F-4D97-AF65-F5344CB8AC3E}">
        <p14:creationId xmlns:p14="http://schemas.microsoft.com/office/powerpoint/2010/main" val="3682733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 Outline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431792"/>
          </a:xfrm>
        </p:spPr>
        <p:txBody>
          <a:bodyPr>
            <a:normAutofit/>
          </a:bodyPr>
          <a:lstStyle/>
          <a:p>
            <a:r>
              <a:rPr lang="en-GB" sz="2400" dirty="0"/>
              <a:t>Implement and manipulate document structures and objects (25-30%)</a:t>
            </a:r>
          </a:p>
          <a:p>
            <a:r>
              <a:rPr lang="en-GB" sz="2400" dirty="0"/>
              <a:t>Implement Program Flow (20-25%)</a:t>
            </a:r>
          </a:p>
          <a:p>
            <a:r>
              <a:rPr lang="en-GB" sz="2400" dirty="0"/>
              <a:t>Access and secure date (25-30%)</a:t>
            </a:r>
          </a:p>
          <a:p>
            <a:r>
              <a:rPr lang="en-GB" sz="2400" dirty="0"/>
              <a:t>Use CSS3 in applications (25-30%)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91992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1 Learning Objectives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Learners would have a good understanding of:</a:t>
            </a:r>
          </a:p>
          <a:p>
            <a:endParaRPr lang="en-GB" sz="2400" dirty="0"/>
          </a:p>
          <a:p>
            <a:pPr lvl="0" fontAlgn="base"/>
            <a:r>
              <a:rPr lang="en-GB" dirty="0"/>
              <a:t>Describe the new features of HTML5, and create and style HTML5 pages.</a:t>
            </a:r>
            <a:endParaRPr lang="en-GB" sz="1800" dirty="0"/>
          </a:p>
          <a:p>
            <a:pPr lvl="0" fontAlgn="base"/>
            <a:r>
              <a:rPr lang="en-GB" dirty="0"/>
              <a:t>Add interactivity to an HTML5 page by using JavaScript.</a:t>
            </a:r>
            <a:endParaRPr lang="en-GB" sz="1800" dirty="0"/>
          </a:p>
          <a:p>
            <a:pPr lvl="0" fontAlgn="base"/>
            <a:r>
              <a:rPr lang="en-GB" dirty="0"/>
              <a:t>Create HTML5 forms by using different input types, and validate user input by using HTML5 attributes and JavaScript code.</a:t>
            </a:r>
            <a:endParaRPr lang="en-GB" sz="1800" dirty="0"/>
          </a:p>
          <a:p>
            <a:pPr lvl="0" fontAlgn="base"/>
            <a:r>
              <a:rPr lang="en-GB" dirty="0"/>
              <a:t>Send and receive data to and from a remote data source using </a:t>
            </a:r>
            <a:r>
              <a:rPr lang="en-GB" dirty="0" err="1"/>
              <a:t>XMLHTTPRequest</a:t>
            </a:r>
            <a:r>
              <a:rPr lang="en-GB" dirty="0"/>
              <a:t> objects and jQuery AJAX </a:t>
            </a:r>
            <a:endParaRPr lang="en-GB" sz="1800" dirty="0"/>
          </a:p>
          <a:p>
            <a:pPr lvl="0" fontAlgn="base"/>
            <a:r>
              <a:rPr lang="en-GB" dirty="0"/>
              <a:t>Style HTML5 pages by using CSS3.</a:t>
            </a:r>
            <a:endParaRPr lang="en-GB" sz="1800" dirty="0"/>
          </a:p>
          <a:p>
            <a:pPr lvl="0" fontAlgn="base"/>
            <a:r>
              <a:rPr lang="en-GB" dirty="0"/>
              <a:t>Create well-structured and easily-maintainable JavaScript code.</a:t>
            </a:r>
            <a:endParaRPr lang="en-GB" sz="18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69448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59AE-E133-4FA9-885B-E0A9BDF1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base"/>
            <a:r>
              <a:rPr lang="en-GB" dirty="0"/>
              <a:t>Use common HTML5 APIs in interactive Web applications.</a:t>
            </a:r>
            <a:endParaRPr lang="en-GB" sz="1800" dirty="0"/>
          </a:p>
          <a:p>
            <a:pPr lvl="0" fontAlgn="base"/>
            <a:r>
              <a:rPr lang="en-GB" dirty="0"/>
              <a:t>Create Web applications that support offline operations.</a:t>
            </a:r>
            <a:endParaRPr lang="en-GB" sz="1800" dirty="0"/>
          </a:p>
          <a:p>
            <a:pPr lvl="0" fontAlgn="base"/>
            <a:r>
              <a:rPr lang="en-GB" dirty="0"/>
              <a:t>Create HTML5 Web pages that can adapt to different devices and form factors.</a:t>
            </a:r>
            <a:endParaRPr lang="en-GB" sz="1800" dirty="0"/>
          </a:p>
          <a:p>
            <a:pPr lvl="0" fontAlgn="base"/>
            <a:r>
              <a:rPr lang="en-GB" dirty="0"/>
              <a:t>Add advanced graphics to an HTML5 page by using Canvas elements, and by using and Scalable Vector Graphics.</a:t>
            </a:r>
            <a:endParaRPr lang="en-GB" sz="1800" dirty="0"/>
          </a:p>
          <a:p>
            <a:pPr lvl="0" fontAlgn="base"/>
            <a:r>
              <a:rPr lang="en-GB" dirty="0"/>
              <a:t>Enhance the user experience by adding animations to an HTML5 page.</a:t>
            </a:r>
            <a:endParaRPr lang="en-GB" sz="1800" dirty="0"/>
          </a:p>
          <a:p>
            <a:pPr lvl="0" fontAlgn="base"/>
            <a:r>
              <a:rPr lang="en-GB" dirty="0"/>
              <a:t>Use Web Sockets to send and receive data between a Web application and a server.</a:t>
            </a:r>
            <a:endParaRPr lang="en-GB" sz="1800" dirty="0"/>
          </a:p>
          <a:p>
            <a:pPr lvl="0" fontAlgn="base"/>
            <a:r>
              <a:rPr lang="en-GB" dirty="0"/>
              <a:t>Improve the responsiveness of a Web application that performs long-running operations by using Web Worker processes.</a:t>
            </a:r>
            <a:endParaRPr lang="en-GB" sz="1800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0EA0A-5B6D-4315-A407-F3BB0DBD1743}"/>
              </a:ext>
            </a:extLst>
          </p:cNvPr>
          <p:cNvSpPr txBox="1">
            <a:spLocks/>
          </p:cNvSpPr>
          <p:nvPr/>
        </p:nvSpPr>
        <p:spPr>
          <a:xfrm>
            <a:off x="457200" y="7281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2 Learning Objectives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61B267-CEA9-4B97-995A-3EDF89E33521}"/>
              </a:ext>
            </a:extLst>
          </p:cNvPr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94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The Web Development Trifecta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86200" y="3128435"/>
            <a:ext cx="1143591" cy="157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29791" y="3128435"/>
            <a:ext cx="1266846" cy="157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86200" y="4700435"/>
            <a:ext cx="2410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4724400" cy="4648200"/>
          </a:xfrm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HTML5</a:t>
            </a:r>
            <a:r>
              <a:rPr lang="en-US" altLang="en-US" dirty="0"/>
              <a:t> – structures and describes Web page content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CSS3</a:t>
            </a:r>
            <a:r>
              <a:rPr lang="en-US" altLang="en-US" dirty="0"/>
              <a:t> –  provides the formatting and "look" of a Web page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JavaScript</a:t>
            </a:r>
            <a:r>
              <a:rPr lang="en-US" altLang="en-US" dirty="0"/>
              <a:t> – adds interactive, dynamic capabilities to Web pages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2"/>
          <a:stretch/>
        </p:blipFill>
        <p:spPr>
          <a:xfrm>
            <a:off x="7821110" y="4038600"/>
            <a:ext cx="1151054" cy="13236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114800"/>
            <a:ext cx="1152000" cy="1306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7"/>
          <a:stretch/>
        </p:blipFill>
        <p:spPr>
          <a:xfrm>
            <a:off x="6401656" y="2514600"/>
            <a:ext cx="1456270" cy="122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73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Semantic Markup and Progressive Enhancement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762000" y="1794411"/>
            <a:ext cx="7620000" cy="3504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GB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Semantic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HTML is the use of HTML 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to reinforce the 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semantics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or meaning, of the information in web pages and web applications rather than merely to define its presentation or look. </a:t>
            </a:r>
          </a:p>
          <a:p>
            <a:pPr algn="l"/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Enhancement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practice of adding technology in layers to a website to ensure that if all fails,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still be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accessed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Separation of concerns</a:t>
            </a:r>
          </a:p>
          <a:p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/>
          <p:cNvSpPr/>
          <p:nvPr/>
        </p:nvSpPr>
        <p:spPr>
          <a:xfrm>
            <a:off x="1219200" y="5334000"/>
            <a:ext cx="1524000" cy="567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/>
          <p:cNvSpPr/>
          <p:nvPr/>
        </p:nvSpPr>
        <p:spPr>
          <a:xfrm>
            <a:off x="3048000" y="5444068"/>
            <a:ext cx="304800" cy="22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/>
          <p:cNvSpPr/>
          <p:nvPr/>
        </p:nvSpPr>
        <p:spPr>
          <a:xfrm>
            <a:off x="3657600" y="5328007"/>
            <a:ext cx="1524000" cy="567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/>
          <p:cNvSpPr/>
          <p:nvPr/>
        </p:nvSpPr>
        <p:spPr>
          <a:xfrm>
            <a:off x="5486400" y="5438075"/>
            <a:ext cx="304800" cy="22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/>
          <p:cNvSpPr/>
          <p:nvPr/>
        </p:nvSpPr>
        <p:spPr>
          <a:xfrm>
            <a:off x="6172200" y="5383041"/>
            <a:ext cx="1524000" cy="567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1371600" y="547747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HTML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0" y="547314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CSS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24600" y="5528138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JAVASCRIPT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1600" y="61722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CONTENT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0000" y="61722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PRESENTATION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8400" y="61722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BEHAVIOUR</a:t>
            </a:r>
          </a:p>
        </p:txBody>
      </p:sp>
    </p:spTree>
    <p:extLst>
      <p:ext uri="{BB962C8B-B14F-4D97-AF65-F5344CB8AC3E}">
        <p14:creationId xmlns:p14="http://schemas.microsoft.com/office/powerpoint/2010/main" val="3655011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HTML5?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79392"/>
          </a:xfrm>
        </p:spPr>
        <p:txBody>
          <a:bodyPr>
            <a:normAutofit/>
          </a:bodyPr>
          <a:lstStyle/>
          <a:p>
            <a:r>
              <a:rPr lang="en-GB" sz="2400" dirty="0"/>
              <a:t>Is a </a:t>
            </a:r>
            <a:r>
              <a:rPr lang="en-GB" sz="2400" b="1" dirty="0"/>
              <a:t>collection</a:t>
            </a:r>
            <a:r>
              <a:rPr lang="en-GB" sz="2400" dirty="0"/>
              <a:t> of </a:t>
            </a:r>
            <a:r>
              <a:rPr lang="en-GB" sz="2400" b="1" dirty="0"/>
              <a:t>standards</a:t>
            </a:r>
            <a:r>
              <a:rPr lang="en-GB" sz="2400" dirty="0"/>
              <a:t> including CSS3 and JavaScript are part of the new </a:t>
            </a:r>
            <a:r>
              <a:rPr lang="en-GB" sz="2400" b="1" dirty="0"/>
              <a:t>definition</a:t>
            </a:r>
            <a:r>
              <a:rPr lang="en-GB" sz="2400" dirty="0"/>
              <a:t>:</a:t>
            </a:r>
          </a:p>
          <a:p>
            <a:endParaRPr lang="en-GB" sz="2400" dirty="0"/>
          </a:p>
          <a:p>
            <a:pPr lvl="1"/>
            <a:r>
              <a:rPr lang="en-GB" sz="2200" dirty="0"/>
              <a:t>HTML5 is the newest version of HTML and replaces HTML4</a:t>
            </a:r>
          </a:p>
          <a:p>
            <a:pPr lvl="1"/>
            <a:r>
              <a:rPr lang="en-GB" sz="2200" dirty="0"/>
              <a:t>Eliminates the need and use of plugins such as </a:t>
            </a:r>
            <a:r>
              <a:rPr lang="en-GB" sz="2200" b="1" dirty="0"/>
              <a:t>Flash</a:t>
            </a:r>
            <a:r>
              <a:rPr lang="en-GB" sz="2200" dirty="0"/>
              <a:t> and </a:t>
            </a:r>
            <a:r>
              <a:rPr lang="en-GB" sz="2200" b="1" dirty="0"/>
              <a:t>Silverlight</a:t>
            </a:r>
          </a:p>
          <a:p>
            <a:pPr lvl="1"/>
            <a:r>
              <a:rPr lang="en-GB" sz="2200" dirty="0"/>
              <a:t>HTML5 is cross-platform application</a:t>
            </a:r>
          </a:p>
          <a:p>
            <a:pPr lvl="1"/>
            <a:r>
              <a:rPr lang="en-GB" sz="2200" dirty="0"/>
              <a:t>Visit the W3C website for: </a:t>
            </a:r>
          </a:p>
          <a:p>
            <a:pPr lvl="1"/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26" y="4572000"/>
            <a:ext cx="1676400" cy="1676400"/>
          </a:xfrm>
          <a:prstGeom prst="rect">
            <a:avLst/>
          </a:prstGeom>
        </p:spPr>
      </p:pic>
      <p:sp>
        <p:nvSpPr>
          <p:cNvPr id="8" name="Rectangle: Rounded Corners 7">
            <a:hlinkClick r:id="rId5"/>
          </p:cNvPr>
          <p:cNvSpPr/>
          <p:nvPr/>
        </p:nvSpPr>
        <p:spPr>
          <a:xfrm>
            <a:off x="2971800" y="5562600"/>
            <a:ext cx="3200400" cy="6858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 History</a:t>
            </a:r>
          </a:p>
        </p:txBody>
      </p:sp>
    </p:spTree>
    <p:extLst>
      <p:ext uri="{BB962C8B-B14F-4D97-AF65-F5344CB8AC3E}">
        <p14:creationId xmlns:p14="http://schemas.microsoft.com/office/powerpoint/2010/main" val="280759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 New Features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10668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elements and attributes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4671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Support for CSS3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8674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form controls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066800" y="3765693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and audio integration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3467100" y="3765693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Graphics using Canvas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5867400" y="3765693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1066800" y="52578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Drag and drop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3467100" y="52578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storage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5867400" y="52578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Geolocation</a:t>
            </a:r>
          </a:p>
        </p:txBody>
      </p:sp>
    </p:spTree>
    <p:extLst>
      <p:ext uri="{BB962C8B-B14F-4D97-AF65-F5344CB8AC3E}">
        <p14:creationId xmlns:p14="http://schemas.microsoft.com/office/powerpoint/2010/main" val="3218376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6752</TotalTime>
  <Words>614</Words>
  <Application>Microsoft Office PowerPoint</Application>
  <PresentationFormat>On-screen Show (4:3)</PresentationFormat>
  <Paragraphs>171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Tahoma</vt:lpstr>
      <vt:lpstr>Wingdings</vt:lpstr>
      <vt:lpstr>Wood Type</vt:lpstr>
      <vt:lpstr>PowerPoint Presentation</vt:lpstr>
      <vt:lpstr>Welcome</vt:lpstr>
      <vt:lpstr>Exam Outline</vt:lpstr>
      <vt:lpstr>Part 1 Learning Objectives</vt:lpstr>
      <vt:lpstr>PowerPoint Presentation</vt:lpstr>
      <vt:lpstr>The Web Development Trifecta</vt:lpstr>
      <vt:lpstr>Semantic Markup and Progressive Enhancement</vt:lpstr>
      <vt:lpstr>What is HTML5?</vt:lpstr>
      <vt:lpstr>HTML5 New Features</vt:lpstr>
      <vt:lpstr>HTML5 New Semantic Elements (block elements)</vt:lpstr>
      <vt:lpstr>HTML5 New Semantic Elements (inline elements)</vt:lpstr>
      <vt:lpstr>The Case Study</vt:lpstr>
      <vt:lpstr>HTML5 Strategy</vt:lpstr>
      <vt:lpstr>Text Editor</vt:lpstr>
      <vt:lpstr>Canvas Introduction</vt:lpstr>
      <vt:lpstr>Canvas in the exam</vt:lpstr>
      <vt:lpstr>Resources cont.</vt:lpstr>
      <vt:lpstr>Download Files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 week</dc:title>
  <dc:creator>student</dc:creator>
  <cp:lastModifiedBy>Auwais Khan</cp:lastModifiedBy>
  <cp:revision>785</cp:revision>
  <dcterms:created xsi:type="dcterms:W3CDTF">2016-08-01T07:52:37Z</dcterms:created>
  <dcterms:modified xsi:type="dcterms:W3CDTF">2018-10-01T08:09:47Z</dcterms:modified>
</cp:coreProperties>
</file>